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4" r:id="rId4"/>
    <p:sldId id="316" r:id="rId5"/>
    <p:sldId id="295" r:id="rId6"/>
    <p:sldId id="321" r:id="rId7"/>
    <p:sldId id="320" r:id="rId8"/>
    <p:sldId id="319" r:id="rId9"/>
    <p:sldId id="322" r:id="rId10"/>
    <p:sldId id="305" r:id="rId11"/>
    <p:sldId id="312" r:id="rId12"/>
    <p:sldId id="323" r:id="rId13"/>
    <p:sldId id="324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3:42:53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15226 16422 0,'0'34'63,"34"-34"-48,34 34-15,-34-34 16,1 0-16,-1 34 15,0 0-15,0 0 32,0-34-17,0 0 1,-34 35 0,34-35-1,35 34 1,-1 0-16,34-34 15,-67 0-15,33 0 16,-34 0 47,0 34-48,34 0-15,1-34 16,-35 0-16,0 0 15,0 0 1,0 0-16,0 0 63,0 0-63,35 0 15,-35 0 1,0 0 15,0 0-31,34-34 16,-33 0-16,-1 34 15,0 0-15,-34-34 141</inkml:trace>
  <inkml:trace contextRef="#ctx0" brushRef="#br0" timeOffset="35290.85">16284 7853 0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3:44:25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9900 8672 0,'34'0'156,"34"0"-140,35 0-16,-69 0 16,68 0-16,-33 34 15,33-34-15,-34 34 16,103 0-16,-34 1 15,-69-35-15,103 34 16,-35-34-16,-33 0 16,-35 34-16,68-34 15,-33 0-15,-35 0 16,35 0-16,-69 0 16,68 0-16,1 0 15,-35 0-15,0 0 16,0 0-16,1 0 15,-35 0 17,0 0-32,0 0 15,0 0-15,35 0 16,-35 0 0,0 0-16,0 0 15,0 0-15,0 0 16,0 0-16,-34 34 15,69-34-15,-35 34 16,34-34-16,-34 34 16,34-34-16,-33 0 15,-1 0 1,0 0-16,34 0 16,-34 0-1,0 0-15,35 0 16,-35 0-1,68 0-15,-33 0 16,33 0-16,0 0 16,-33 0-16,-35 0 15,0 0-15,0 0 16,0 0 0,0 0-16,35 0 15,-1 0-15,0 0 16,1 0-16,-1 0 15,-34-34-15,0 34 16,0 0 15,0 0-31,35 0 16,-1-34 0,0 34-16,0-34 15,1 34-15,-35 0 16,0 0-16,0 0 15,34 0 1,-33 0 0,-1 0-16,0 0 15,0-34-15,0 34 16,0 0 0,-34-34-1,34 34 16,1 0-15,-1 0 0,0 0-16,0 0 15,0 0 48</inkml:trace>
  <inkml:trace contextRef="#ctx0" brushRef="#br0" timeOffset="137411.17">12017 13144 0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3:51:38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7510 8331 0,'0'34'16,"0"0"-1,0 0 1,0 0 0,34-34 31,1 0-32,33 0 1,-68 34-16,68-34 15,69 34-15,-35 1 16,-68-35-16,69 0 16,-1 68-16,0-34 15,1 0-15,33 0 16,-67 0-16,-1 1 16,34 33-16,-67-68 15,33 34-15,-34 0 16,0-34-16,-34-34 250,0 0-235,34 34-15,0-68 16,-34 33-16,0-33 16,35 68-16,-35-34 15,0 0-15,34 34 47</inkml:trace>
  <inkml:trace contextRef="#ctx0" brushRef="#br0" timeOffset="8989.11">13929 6794 0,'34'0'47,"-34"-34"-32,34 0 1,-34 0 15,34 34-31,0 0 16,0 0-16,35 0 16,-35 0-16,34-34 15,-34 34 1,0 0-16,0 0 62,-34-34-15,35 34-31,33 0-1,34 0-15,-34 0 16,1 0-16,-1 0 16,-34 34-16,0-34 15,0 0-15,1 0 16</inkml:trace>
  <inkml:trace contextRef="#ctx0" brushRef="#br0" timeOffset="22204.46">7579 8604 0,'0'-34'0,"34"34"141,0 0-126,0 0 1,0 0 0,0 0-1,0 0 1,1 0 31,-1 0-32,0-35 1,0 35 0,34 0-16,1 0 15,-35 0 1,0 0-1,0 0 17,0 0 15,0 0-32,0 0 16,0 0-15,1 0 0,-1 0-16,0 0 15,0 0-15,0 0 16,0 0 0,0 0 15,1 0-16,-1 0-15,0 0 16,34 0 0,-34 0-16,0 0 15,1 0 1,-1 0-16,0 0 16,0 0 171,0 0-140,0 0-16,0 0-15,1 0-1,-35 35 1,34-35-16,0 0 31,0 34-15,34-34-16,-34 34 16,35-34-16,-69 34 15,34-34-15,0 34 16,0-34-16,-34 34 15,34-34-15,0 0 16,1 34 0</inkml:trace>
  <inkml:trace contextRef="#ctx0" brushRef="#br0" timeOffset="44130.88">3482 12223 0,'34'0'157,"0"0"-126,0 0 0,0 0 32,0 0-63,35 0 15,-1 34 1,0-34-16,1 34 15,-1-34-15,34 68 16,-33-68-16,-1 34 16,-34-34-16,0 0 15,0 0-15,0 34 16,1-34-16,-35 35 16,34-35 62,0 0-63,0 0 1,34 0-16,1 0 16,33 34-16,-34 0 15,1-34-15,33 68 16,0-34-16,1 0 15,-35 1-15,0-1 16,1-34-16,-35 0 16,0 34-16,0-34 15,0 0 1,0 0 0,0 0-1,1 0-15,-1 0 16,0-34-1,0 34 1,0 0-16,0 0 16,35 0-16,33 0 15,0 34-15,-33 0 16,67 0-16,-33-34 16,-35 0-16,0 0 15,-34 0 1,0 0-16,1 0 15,-1 0 1,0 0 0,0 0-16,0-34 15,0 34 1,0 0-16,1 0 16,-35-34-1,34 34-15,0 0 16,0 0 15,34 0-31,1 0 16,33 0-16,-34 0 15,-34 0-15,1 0 16,-1 0-16,0 0 16,-34-34 62,34 34-47,0 0-31,34 0 16,-33-34-16,33 34 15,34-35-15,-33 35 16,-35 0-16,0 0 15,0 0 17,0 0-17,-34-34 1,34 0 0,0 34-16,1-34 15,-1 34 1,0 0-16,0-34 15,34 34 1,0 0-16,1-34 16,33 34-16,103 0 15,-103 0-15,1 0 16,-35 0-16,-34 0 16,35 0-16,-35 0 46,-34-34-30,34-1 0,0 1-1,-34 0 1,0 0 0,34 34-16,0 0 15,0 0 1,1 0 46,-1 0-30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3:56:19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1672 8228 0,'0'34'125,"35"-34"-16,-1 0-93,0 0 0,-34 35-1,34-35 1,0 0-16,0 0 15,0 0-15,35 0 16,-35 34 0,34-34-1,-34 0-15,0 0 16,35 0-16,-1 0 16,-34 0-16,34 0 15,-34 0-15,35 0 16,-35 0-16,34 34 15,-34-34-15,0 34 16,1-34 62,-1 0-47,0 0-15,0 0 0,0 0-1,0 0 17,0 0-32,1 0 15,-1 0-15,0-34 0,34 34 16,35-34-1,-35 34-15,34 0 16,-34 0-16,-33 0 16,-1 0-16,0 0 62,0 0-31,0 0-15,0 0 0,0 0-1,1 0 1,-35 34 0,34-34 15,0 34-16,0-34 1,0 0-16,0 34 16,0-34-16,-34 34 62,35-34-46,-1 34-16,0-34 0,0 34 31,0-34 0,0 35-31,0-35 16,1 34 0,-1-34-1,0 0-15,0 0 63,0 0-16,0 0-1,0 0-30,1 0-16,-1 0 16,0 0-16,0 0 140,0 0-124,0 0-16,0 0 16,1 0-16,-1 0 15,34 0 1,0 0-1,1 0-15,-35 0 16,0 0-16</inkml:trace>
  <inkml:trace contextRef="#ctx0" brushRef="#br0" timeOffset="51375.31">20688 8331 0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4:04:35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9866 5326 0,'68'0'156,"0"-34"-140,1 34-16,-35 0 0,0 0 15,0 0 1,34 0-16,35 0 0,-35 0 15,69 0-15,-35 0 16,1 0-16,-35 0 16,68 0-16,-67 0 15,67 0-15,1 0 16,68 0-16,-103 0 16,69 0-16,-69 0 15,1 0-15,-69 0 16,34 0-16,0 0 15,-34 0-15,1 0 47,-1 0 16,34 0-48,-34 0-15,34 0 16,-68 34-16,69 0 16,-35-34-16,34 0 15,0 35-15,1-35 16,-1 34-16,0-34 16,0 0-16,-33 0 15,-1 0-15,0 0 31,0 0-15,34 0-16,-34 0 16,1 0-16,-1 0 15,0 0 1,0 0 0,0 0 15,0 0-16,35 34-15,-35-34 16,0 34-16,0-34 16,0 0-1,0 0-15,0 0 16,1 0 0,-1 0-16,0 0 93,0 0-77,0 0 15,0 0 16,0 0-31,1 0-16,-1 0 31</inkml:trace>
  <inkml:trace contextRef="#ctx0" brushRef="#br0" timeOffset="5287.94">13963 5497 0,'34'0'141,"0"0"-125,-34-34-16,34 34 15,-34-34-15,34 34 16,0-34-16,-34-1 15,35 1 1,-1 0 0,0 34 15,0 0-31,0 0 16,0 0-16,35 0 15,-35 0 1,-34-34-16,34 34 31,0 0-15,-34-34-1,34 34 1,0 0 15,0 0 0,0 0-31,1 0 16,-1 0 0,0 0-1,0 0 1,0 0 0,0 0-16,0 0 15,1 0-15,-1 0 16,34 0 15,-34 0-15,34 0-16,1 0 0,-35 0 15,0 0 1,0 0 0,0 0-1,0 0-15,35 0 16,-35 0-1,0 0-15,34 0 16,-34 0 0,1 34-16,-1-34 15,0 0-15,0 0 16,0 0 15,0 0-15,0 0-1,1 0-15,-1 0 16,0 34 0,0-34-1,0 0 1,0 0-16,0 34 0,0-34 16,1 34-16,33-34 15,-34 0 1,0 0-16,-34 35 15,34-35-15,0 0 16,35 0 0,-1 0-1,-34 34 1,34-34-16,-33 0 16,-1 0-16,0 0 15,0 0 1,0 0-1,0 0-15,0 34 16,35-34 0,-35 0-1,0 0-15,0 0 16,0 34 0,0-34-1,1 0 1,-1 0-1,0 0-15,0 0 16,0 0 0,0 0-1,0 0-15,1 0 16,33 0-16,-34 0 16,34 34-16,1-34 15,-1 0-15,0 0 16,-34 0-1,0 0-15,0 0 16,1 0 15,-1 0 1,0 0-1,0 0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4:06:35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5598 5463 0,'0'-34'125,"35"34"-125,-1-34 16,0 34-1,0 0 1,0 0-16,-34-35 16,34 35-1,35 0 1,-35 0 15,0-34-31,34 34 16,35 0-16,-1 0 15,-34 0-15,35 0 16,-35 0-16,34 0 16,35 0-16,-103 0 15,0 0-15,0 0 16,35 0-16,-35 0 16,34 0-16,-34 0 15,-34 34 1,34-34-16,0 0 31,1 0 0,-1 35-15,0-35-16,0 0 16,-34 34 15,34-34-31,0 0 31,0 0-15,1 34-16,-1-34 15,-34 34 1,34 0 15,0-34 0,-34 34-15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4:15:31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8603 11710 0,'34'35'219,"0"-35"-203,0 0-16,0 0 15,0 0 1,1 0-16,-35 34 15,34-34 1,34 34-16,-34 0 16,69 0-16,-35 0 15,0 0-15,0 1 16,-33-35-16,-1 0 16,0 34-16,0 0 15,0-34 1,0 0-1,35 0-15,-35 0 16,0 0 15,-34 34-15,34-34-16,0 34 16,34-34-16,-34 0 15,35 0-15,-1 0 16,-34 0-1,0 0 1,0 0-16,1 0 16,-35-34-1,34 0-15,0 0 16,34 34-16,-68-34 0,34 34 16,-34-35-1,34 35-15,1 0 16,-35-34-1,34 0 17,0 34 15,-34-34-47,34 34 15,0-34-15,0 34 16,0 0-1,-34-34 1,35 34-16,-1 0 16,-34-34-16,34 34 15,0 0-15,-34-35 16,34 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5-18T14:16:44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5120 7750 0,'-34'0'0,"0"0"15,-34 0 1,-34 0-16,-69 0 16,0 34-16,-34-34 15,69 35-15,-1-1 16,35 0-16,33 34 16,35-68-16,-34 34 15,68 0-15,0 1 63,0-1-48,0 0 1,0 0-16,0 0 16,0 0-1,0 0 1,0 1-16,0-1 31,0 0-31,0 0 16,0 0-1,0 0 1,0 0-16,0 0 16,-34 35-1,-34-35-15,33 68 16,-33-33-16,34-35 15,0-34-15,0 34 16,34 0-16,-34-34 16,34 34-16,-35-34 15,35 34-15,-34-34 16,0 34-16,34 1 125,0-1-109,0 0-1,0 34-15,0-34 16,0 0-16,0 35 0,0-1 15,34 69 1,-34-69-16,34-68 16,-34 68-16,35 0 15,-35-33-15,0 33 16,0-34-16,0 0 16,0 0-16,0 0 15,0 0-15,0 1 16,0-1-1,0 0-15,0 0 16</inkml:trace>
  <inkml:trace contextRef="#ctx0" brushRef="#br0" timeOffset="1709.3">10139 8467 0,'34'0'78,"0"0"-78,0 0 16,1 0 15,-35-34-16,34 34 17,0 0-32,0 0 15,0 0 1,0 0-16,0 0 16,1 0 155,-1 34-155,0-34 15</inkml:trace>
  <inkml:trace contextRef="#ctx0" brushRef="#br0" timeOffset="4372.16">10310 9150 0,'68'0'63,"-34"-34"-63,0 34 16,35-34-16,-1 34 15,-34 0-15,0 0 16,0 0 15,0 0-15,1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F959-23FF-497E-A3DA-BB013EE42770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EE08-555A-47AB-BAB9-9193F5DC4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432DE-14A5-4F07-BB1B-CA25773C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566662-1188-40B3-9F8C-371DE8F7E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1711E-5955-409F-990F-F4916782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AFD57-6E08-4ABA-B230-11F6533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4DD4E-BA87-4309-9E47-D2167C7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BCB90-0364-4383-B848-14343DB4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A01C76-03A1-4B6C-A4D8-5DA837BD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7BB021-4D7E-449A-8EB3-2D719F70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73C7E-640A-47AE-86F1-7D772E67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46EA6-2890-49D4-B488-3856F759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0C2B09-2AB9-4722-AE4F-3BA99CB2D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413B9F-23FE-4385-8152-3DF6D59E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006C9-073F-442B-9097-EA4AC9C8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F4F10-B715-43BB-8002-7AD52DC6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A9149-9B3D-445E-B2F9-F1C3BE5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9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AB2FE-AE24-4EFB-98AC-349AB1F6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ADB6C-3ADF-48A4-9724-E9266E1F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C911A-B0E6-4432-872F-ABE0C447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4A9FCE-96F9-44D8-9617-38ACEADC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1A002-36EC-46D8-BD19-F752E0B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51D10-807F-47E8-AEFF-B216B12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2DA299-C4A5-4E59-9636-92A60AD7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57642-0621-422C-BDE5-3BDCB6C8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90EF53-3ADF-488C-9D93-7639391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B4C104-6A30-41DC-A92F-51676C9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27F4A-39B7-4994-B0FB-761AB991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ACF6E-A7A9-4C3B-8EAA-1E4F6A03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254A91-4F73-4C45-A0E0-F4719F8F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B0991-B793-474D-BCB7-80CAF54B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54AD02-8775-422D-9379-01E77B38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BDB7B-DF65-4F87-AB87-6F40BF46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DB79F-4705-4874-93C9-31DEE2E0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2C411B-86C3-4DF8-9E26-FB4A92CA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C4F9DB-ECA4-412C-90F5-A0ABD3C2D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DD874D-559D-4B76-B5D9-71701B3C3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2D580B-0A4B-4D15-B575-080EB308A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07E003-CFED-4E5D-AD97-3D4582D0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6E35CC-BB8D-43A3-9372-13B23A9A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41E55E-BC54-4F1B-8B0B-869CA1AB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F0813-63BC-422B-9BC9-AF8D0CF3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5F8D33-B62B-401E-BD23-E431C86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ACBE64-B74C-4D1A-84AC-DD22D142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226743-0CF2-4AFE-B5C3-44ECFE3D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CB143B-1AAC-4CE1-B096-8D72ADE4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AF852-E568-4F8F-B8FA-2DA57010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C26A9-6772-4B8B-AE1B-9716AB96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3DD7E-D360-40DD-967C-F436E0B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7A44ED-815E-4ADD-9399-5B0B21ED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88B2ED-7C66-4DD0-8677-0BC9477F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68B20D-CC39-4851-970C-A77C754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3BA9C-983B-46CC-ADBF-B05A6317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7F888-E402-4145-828D-5B0B2A01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C93A5-A00B-48AB-87C4-1FFC79FC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08CD61-DDAE-4201-B749-F9438F8F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0547F7-5843-47C9-A704-1CFF2E9B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1D28E-7CA4-454D-A72D-7C99BF52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AF1C3F-0245-41FB-822A-86C4F24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54C2BB-6940-4171-B1FD-2E498340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8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0EB455-59BC-4BAB-9B50-9F336377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1E533-CA78-4067-9D16-E7FBB694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A58055-06D3-49B9-A5FD-68E78F427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BC-13A0-4ACD-96E1-5A463DE38F24}" type="datetimeFigureOut">
              <a:rPr lang="zh-CN" altLang="en-US" smtClean="0"/>
              <a:t>2021/5/18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C2E29-E946-416D-9715-3D5541587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29889-2F90-4551-B2DC-A0793B86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png"/><Relationship Id="rId7" Type="http://schemas.openxmlformats.org/officeDocument/2006/relationships/customXml" Target="../ink/ink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5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customXml" Target="../ink/ink3.xml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0.png"/><Relationship Id="rId18" Type="http://schemas.openxmlformats.org/officeDocument/2006/relationships/customXml" Target="../ink/ink4.xml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28.png"/><Relationship Id="rId2" Type="http://schemas.openxmlformats.org/officeDocument/2006/relationships/image" Target="../media/image1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19" Type="http://schemas.openxmlformats.org/officeDocument/2006/relationships/image" Target="../media/image40.emf"/><Relationship Id="rId4" Type="http://schemas.openxmlformats.org/officeDocument/2006/relationships/image" Target="../media/image13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2.png"/><Relationship Id="rId7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customXml" Target="../ink/ink5.xml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customXml" Target="../ink/ink6.xml"/><Relationship Id="rId3" Type="http://schemas.openxmlformats.org/officeDocument/2006/relationships/image" Target="../media/image12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0.png"/><Relationship Id="rId10" Type="http://schemas.openxmlformats.org/officeDocument/2006/relationships/image" Target="../media/image49.png"/><Relationship Id="rId4" Type="http://schemas.openxmlformats.org/officeDocument/2006/relationships/image" Target="../media/image13.png"/><Relationship Id="rId9" Type="http://schemas.openxmlformats.org/officeDocument/2006/relationships/image" Target="../media/image48.png"/><Relationship Id="rId14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292962" y="1271510"/>
            <a:ext cx="10865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Graph Contrastive Learning with Adaptive Augmentation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5461" y="524564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2021.5.18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5654913" y="6337480"/>
            <a:ext cx="58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Code:https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://github.com/CRIPAC-DIG/GCA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ADE2622-CC8D-47C9-8F31-239A0DE2FC4E}"/>
              </a:ext>
            </a:extLst>
          </p:cNvPr>
          <p:cNvSpPr txBox="1"/>
          <p:nvPr/>
        </p:nvSpPr>
        <p:spPr>
          <a:xfrm>
            <a:off x="717934" y="2406250"/>
            <a:ext cx="102836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Yanqiao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Yichen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Xu, Feng Yu,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Liu, Shu Wu, and Liang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Wang,Center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for Research on Intelligent Perception and Computing, Institute of Automation, Chinese Academy of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SciencesSchool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of Artificial Intelligence, University of Chinese Academy of Sciences School of Computer Science, Beijing University of Posts and Telecommunications Alibaba Group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yanqiao.zhu@cripac.ia.ac.cn, linyxus@bupt.edu.cn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yf271406@alibaba-inc.com, {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qiang.liu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shu.wu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wangliang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}@nlpr.ia.ac.cn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744938" y="60190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0FBC031-9D04-4BB2-9FA3-F83787CB2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38" y="2290693"/>
            <a:ext cx="4389400" cy="22766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C43DC35-714A-49A0-91D1-DBAA53083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727" y="2339475"/>
            <a:ext cx="5312811" cy="21790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45D5CE31-7E20-404A-874C-7326EE2469BC}"/>
                  </a:ext>
                </a:extLst>
              </p14:cNvPr>
              <p14:cNvContentPartPr/>
              <p14:nvPr/>
            </p14:nvContentPartPr>
            <p14:xfrm>
              <a:off x="3097080" y="4215600"/>
              <a:ext cx="737640" cy="1479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45D5CE31-7E20-404A-874C-7326EE2469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7720" y="4206240"/>
                <a:ext cx="75636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53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47395" y="3104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673F9CD-EF5E-446A-B7F6-ED8D3B415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34" y="1404347"/>
            <a:ext cx="9752543" cy="46423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4C94A3E-A9C0-42C7-839F-1A58E750AE2D}"/>
                  </a:ext>
                </a:extLst>
              </p14:cNvPr>
              <p14:cNvContentPartPr/>
              <p14:nvPr/>
            </p14:nvContentPartPr>
            <p14:xfrm>
              <a:off x="1204200" y="2790000"/>
              <a:ext cx="2667600" cy="8607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4C94A3E-A9C0-42C7-839F-1A58E750AE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4840" y="2780640"/>
                <a:ext cx="2686320" cy="8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3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47395" y="3104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F3C5AD4-6F0D-46DA-9A38-F46153381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33" y="1664490"/>
            <a:ext cx="10456466" cy="21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47395" y="3104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3454E6-158B-4548-8661-814D114BD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245" y="1544715"/>
            <a:ext cx="5436597" cy="41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8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30444" y="2955024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30444" y="3892217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9198B79-90E4-4E80-BB5C-218CAC0599A5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B17F66E-DA97-4376-B064-914B30C58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C09C1E-1482-4853-8611-9EF32FD4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B9C3D7-9E49-4F9B-8F24-70C5EC6117B6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A399C0-6916-499A-BD35-6AD65286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FC604A-E869-43C5-B027-D4F4D355DF7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5A2924-902E-4ADC-B4A9-01B5DED7B5A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id="{A2412651-BE25-4136-B240-B3DF30D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777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0298F8B-0A29-48C1-9523-5C13F083953C}"/>
              </a:ext>
            </a:extLst>
          </p:cNvPr>
          <p:cNvSpPr txBox="1"/>
          <p:nvPr/>
        </p:nvSpPr>
        <p:spPr>
          <a:xfrm>
            <a:off x="1509259" y="1711064"/>
            <a:ext cx="931974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对比学习：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对比学习的目标是区分两个实例是否是由同一个源数据采样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增强得来，如果是，让它们在表示空间中越接近；如果不是，让它们在表示空间中远离。</a:t>
            </a: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9F0C12-CDED-4907-921F-5091163602C4}"/>
              </a:ext>
            </a:extLst>
          </p:cNvPr>
          <p:cNvGrpSpPr/>
          <p:nvPr/>
        </p:nvGrpSpPr>
        <p:grpSpPr>
          <a:xfrm>
            <a:off x="3878750" y="2825324"/>
            <a:ext cx="7065607" cy="3498315"/>
            <a:chOff x="1889002" y="2958489"/>
            <a:chExt cx="7065607" cy="349831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D1F6A39-CFDF-4345-8F17-A3843124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02" y="2958489"/>
              <a:ext cx="4080613" cy="301713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E017261-E91D-4A7B-AD1F-6995E52BAE24}"/>
                </a:ext>
              </a:extLst>
            </p:cNvPr>
            <p:cNvSpPr txBox="1"/>
            <p:nvPr/>
          </p:nvSpPr>
          <p:spPr>
            <a:xfrm>
              <a:off x="2811263" y="6087472"/>
              <a:ext cx="61433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1" dirty="0" err="1"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SimCLR</a:t>
              </a:r>
              <a:r>
                <a:rPr lang="zh-CN" altLang="en-US" b="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（</a:t>
              </a:r>
              <a:r>
                <a:rPr lang="en-US" altLang="zh-CN" b="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2019</a:t>
              </a:r>
              <a:r>
                <a:rPr lang="zh-CN" altLang="en-US" b="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</a:rPr>
                <a:t>）</a:t>
              </a:r>
              <a:endParaRPr lang="zh-CN" alt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398594B0-6CBE-4D4E-88FD-9B7B45EDA93A}"/>
                  </a:ext>
                </a:extLst>
              </p14:cNvPr>
              <p14:cNvContentPartPr/>
              <p14:nvPr/>
            </p14:nvContentPartPr>
            <p14:xfrm>
              <a:off x="5481360" y="2827080"/>
              <a:ext cx="528840" cy="32079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398594B0-6CBE-4D4E-88FD-9B7B45EDA9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2000" y="2817720"/>
                <a:ext cx="547560" cy="32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7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9198B79-90E4-4E80-BB5C-218CAC0599A5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B17F66E-DA97-4376-B064-914B30C58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C09C1E-1482-4853-8611-9EF32FD4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B9C3D7-9E49-4F9B-8F24-70C5EC6117B6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A399C0-6916-499A-BD35-6AD65286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FC604A-E869-43C5-B027-D4F4D355DF7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5A2924-902E-4ADC-B4A9-01B5DED7B5A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id="{A2412651-BE25-4136-B240-B3DF30D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777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C309E5-6EA1-4751-B3C0-14FEB41EC086}"/>
              </a:ext>
            </a:extLst>
          </p:cNvPr>
          <p:cNvSpPr txBox="1"/>
          <p:nvPr/>
        </p:nvSpPr>
        <p:spPr>
          <a:xfrm>
            <a:off x="1737065" y="1769828"/>
            <a:ext cx="87178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Contrastive learning (CL) has emerged as a successful method for unsupervised </a:t>
            </a: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graph representation learning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Performing stochastic augmentation on the input </a:t>
            </a:r>
            <a:r>
              <a:rPr lang="en-US" altLang="zh-CN" sz="2000" dirty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graph to o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btain two graph views 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Maximizing the agreement of representations in the two views.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design of graph augmentation schemes—a crucial component in CL—remains rarely explored.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7085450-EC9E-4E87-95C7-39EFF4BF3B0E}"/>
                  </a:ext>
                </a:extLst>
              </p14:cNvPr>
              <p14:cNvContentPartPr/>
              <p14:nvPr/>
            </p14:nvContentPartPr>
            <p14:xfrm>
              <a:off x="3564000" y="3121920"/>
              <a:ext cx="1942200" cy="1610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7085450-EC9E-4E87-95C7-39EFF4BF3B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4640" y="3112560"/>
                <a:ext cx="1960920" cy="16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8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20" y="90266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018D8C1-4D3C-44AD-9FAE-F8BCEAA01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80" y="915880"/>
            <a:ext cx="10791825" cy="28956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CC353AD-AE97-407E-899D-9B112D226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20" y="4118416"/>
            <a:ext cx="108585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188495-13A1-49ED-9AE5-2280AB68D78E}"/>
              </a:ext>
            </a:extLst>
          </p:cNvPr>
          <p:cNvSpPr txBox="1"/>
          <p:nvPr/>
        </p:nvSpPr>
        <p:spPr>
          <a:xfrm>
            <a:off x="133165" y="497300"/>
            <a:ext cx="61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GCA:</a:t>
            </a:r>
            <a:endParaRPr kumimoji="1" lang="zh-CN" altLang="en-US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371C34E-7083-41D3-BED1-BE160D6C4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68" y="2075134"/>
            <a:ext cx="266700" cy="2381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940C14E-7C75-4BAC-9490-B46C0D574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330" y="2107201"/>
            <a:ext cx="200025" cy="2286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54BBFF0-67E1-4818-88C0-9DDD94964DE8}"/>
              </a:ext>
            </a:extLst>
          </p:cNvPr>
          <p:cNvGrpSpPr/>
          <p:nvPr/>
        </p:nvGrpSpPr>
        <p:grpSpPr>
          <a:xfrm>
            <a:off x="275432" y="1701308"/>
            <a:ext cx="6533596" cy="3508820"/>
            <a:chOff x="293332" y="1209128"/>
            <a:chExt cx="6533596" cy="350882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2836970-F7CD-446A-A3B2-FA4DACF6F785}"/>
                </a:ext>
              </a:extLst>
            </p:cNvPr>
            <p:cNvSpPr txBox="1"/>
            <p:nvPr/>
          </p:nvSpPr>
          <p:spPr>
            <a:xfrm>
              <a:off x="470517" y="1209128"/>
              <a:ext cx="6356411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Topology-level augmentation:</a:t>
              </a:r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we sample a modified subset      from the original      with probability:</a:t>
              </a:r>
            </a:p>
            <a:p>
              <a:endParaRPr lang="zh-CN" altLang="en-US" dirty="0"/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3A6CF4D9-907D-436E-860E-1DD35A1D5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8946" y="2197559"/>
              <a:ext cx="2211072" cy="31858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C841F40-2AE1-41D6-ACA9-CAD43F375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332" y="2629466"/>
              <a:ext cx="6356411" cy="30198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27B8808-D1AE-4B50-ADF8-09B4365E2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9426" y="2970108"/>
              <a:ext cx="2466975" cy="541143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4D9EA1AC-D7A6-437E-BE59-265D6B98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19426" y="3647958"/>
              <a:ext cx="2139242" cy="245555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5AAA54C5-7D61-42EE-8D42-D42BE51FE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33469" y="4042925"/>
              <a:ext cx="1254960" cy="288877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97D4E2B4-A18F-4046-9370-C46D3A12F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33469" y="4481214"/>
              <a:ext cx="2734044" cy="236734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95F171-A206-47F6-99C8-4E49C1300172}"/>
              </a:ext>
            </a:extLst>
          </p:cNvPr>
          <p:cNvGrpSpPr/>
          <p:nvPr/>
        </p:nvGrpSpPr>
        <p:grpSpPr>
          <a:xfrm>
            <a:off x="361075" y="1090252"/>
            <a:ext cx="9744533" cy="677108"/>
            <a:chOff x="-1" y="1311353"/>
            <a:chExt cx="9251920" cy="677108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2496DDF-5C23-4A82-AEC9-C9CB4E8F9EC2}"/>
                </a:ext>
              </a:extLst>
            </p:cNvPr>
            <p:cNvSpPr txBox="1"/>
            <p:nvPr/>
          </p:nvSpPr>
          <p:spPr>
            <a:xfrm>
              <a:off x="-1" y="1311353"/>
              <a:ext cx="820296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Firstly: sampling two stochastic augmentation function(Adaptive Graph Augmentation)  </a:t>
              </a:r>
            </a:p>
            <a:p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D0C548B-2C40-4CA5-9012-C24DFA6E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85069" y="1410400"/>
              <a:ext cx="1466850" cy="22860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35E954-B8D2-4A47-8EBD-E8FAE42E97BF}"/>
              </a:ext>
            </a:extLst>
          </p:cNvPr>
          <p:cNvGrpSpPr/>
          <p:nvPr/>
        </p:nvGrpSpPr>
        <p:grpSpPr>
          <a:xfrm>
            <a:off x="5444049" y="3807313"/>
            <a:ext cx="5779776" cy="1455584"/>
            <a:chOff x="6190902" y="1729590"/>
            <a:chExt cx="5779776" cy="145558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F8315D1-FFD5-458E-AE63-B82AD7B7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90902" y="1729590"/>
              <a:ext cx="5779776" cy="1455584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0261B7B-0621-4B50-90C9-D2CD7B5E53A1}"/>
                </a:ext>
              </a:extLst>
            </p:cNvPr>
            <p:cNvSpPr/>
            <p:nvPr/>
          </p:nvSpPr>
          <p:spPr>
            <a:xfrm>
              <a:off x="7206804" y="1859111"/>
              <a:ext cx="499013" cy="2160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69D374F-7796-4A6D-B60C-2DAE6DE63D7C}"/>
                </a:ext>
              </a:extLst>
            </p:cNvPr>
            <p:cNvSpPr/>
            <p:nvPr/>
          </p:nvSpPr>
          <p:spPr>
            <a:xfrm>
              <a:off x="7270812" y="2760955"/>
              <a:ext cx="266645" cy="3606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131803A2-3DF5-4DAC-9AF1-AED9F237FF25}"/>
                  </a:ext>
                </a:extLst>
              </p14:cNvPr>
              <p14:cNvContentPartPr/>
              <p14:nvPr/>
            </p14:nvContentPartPr>
            <p14:xfrm>
              <a:off x="1253520" y="2384640"/>
              <a:ext cx="4117680" cy="223704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131803A2-3DF5-4DAC-9AF1-AED9F237FF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4160" y="2375280"/>
                <a:ext cx="4136400" cy="22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13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188495-13A1-49ED-9AE5-2280AB68D78E}"/>
              </a:ext>
            </a:extLst>
          </p:cNvPr>
          <p:cNvSpPr txBox="1"/>
          <p:nvPr/>
        </p:nvSpPr>
        <p:spPr>
          <a:xfrm>
            <a:off x="133165" y="497300"/>
            <a:ext cx="61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GCA:</a:t>
            </a:r>
            <a:endParaRPr kumimoji="1" lang="zh-CN" altLang="en-US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830CDD7-BFA0-4F48-9F54-D1C63F7DA08A}"/>
              </a:ext>
            </a:extLst>
          </p:cNvPr>
          <p:cNvGrpSpPr/>
          <p:nvPr/>
        </p:nvGrpSpPr>
        <p:grpSpPr>
          <a:xfrm>
            <a:off x="238020" y="1756050"/>
            <a:ext cx="6784759" cy="4011698"/>
            <a:chOff x="6826928" y="1105018"/>
            <a:chExt cx="6784759" cy="4011698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665D1DB-258B-49BE-98C8-5C05563A53BD}"/>
                </a:ext>
              </a:extLst>
            </p:cNvPr>
            <p:cNvSpPr txBox="1"/>
            <p:nvPr/>
          </p:nvSpPr>
          <p:spPr>
            <a:xfrm>
              <a:off x="6826928" y="1105018"/>
              <a:ext cx="614334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Node-attribute-level augmentation:</a:t>
              </a:r>
              <a:endParaRPr lang="zh-CN" altLang="en-US" sz="20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908DF151-D4D8-4FFA-8425-83F29C4B6DB5}"/>
                </a:ext>
              </a:extLst>
            </p:cNvPr>
            <p:cNvSpPr txBox="1"/>
            <p:nvPr/>
          </p:nvSpPr>
          <p:spPr>
            <a:xfrm>
              <a:off x="6913485" y="1603349"/>
              <a:ext cx="64851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First sampling a random vector                      where</a:t>
              </a:r>
              <a:endPara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AD8ED2C6-66EB-4192-8D2B-244C37F7D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8601" y="1603349"/>
              <a:ext cx="1223150" cy="309532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66E10404-36F0-4595-BDEA-984858FC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6080" y="1989311"/>
              <a:ext cx="1593015" cy="321073"/>
            </a:xfrm>
            <a:prstGeom prst="rect">
              <a:avLst/>
            </a:prstGeom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F647CF7-B1DB-465F-AD90-21792D9931A8}"/>
                </a:ext>
              </a:extLst>
            </p:cNvPr>
            <p:cNvSpPr txBox="1"/>
            <p:nvPr/>
          </p:nvSpPr>
          <p:spPr>
            <a:xfrm>
              <a:off x="6913485" y="2276549"/>
              <a:ext cx="66982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Then, the generated node features    is computed by</a:t>
              </a:r>
              <a:r>
                <a:rPr lang="zh-CN" altLang="en-US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：</a:t>
              </a:r>
              <a:endPara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3B3293EB-F204-45F5-9DF3-EE7602ED4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49145" y="2390271"/>
              <a:ext cx="181250" cy="200329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1B1BD8C-E16F-41AF-B753-7AE4A1B25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20410" y="2704322"/>
              <a:ext cx="2909985" cy="301979"/>
            </a:xfrm>
            <a:prstGeom prst="rect">
              <a:avLst/>
            </a:prstGeom>
          </p:spPr>
        </p:pic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DAE420F6-9834-4CE8-BA12-41D20B976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6282" y="3120023"/>
              <a:ext cx="2098637" cy="658304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72C39540-C2D3-4969-8EAB-ACBA0838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56282" y="3953876"/>
              <a:ext cx="1763400" cy="532724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B6DFBB3F-1DC5-4970-B59F-A3CBE52CC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84069" y="3951594"/>
              <a:ext cx="2195313" cy="591809"/>
            </a:xfrm>
            <a:prstGeom prst="rect">
              <a:avLst/>
            </a:prstGeom>
          </p:spPr>
        </p:pic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CF1DA39D-DFCC-4E9F-8925-B35A75F1CB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3719" y="3868173"/>
              <a:ext cx="196313" cy="658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3F227478-E5FB-4F56-A4CF-AABAFC37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28356" y="4717948"/>
              <a:ext cx="1217292" cy="398768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F034BF4-428E-4956-9611-789A375163D5}"/>
              </a:ext>
            </a:extLst>
          </p:cNvPr>
          <p:cNvGrpSpPr/>
          <p:nvPr/>
        </p:nvGrpSpPr>
        <p:grpSpPr>
          <a:xfrm>
            <a:off x="238020" y="5788509"/>
            <a:ext cx="11353802" cy="391582"/>
            <a:chOff x="275432" y="5832923"/>
            <a:chExt cx="11353802" cy="391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4E4B4D2-D247-4823-8C05-8A958554ECA2}"/>
                    </a:ext>
                  </a:extLst>
                </p:cNvPr>
                <p:cNvSpPr txBox="1"/>
                <p:nvPr/>
              </p:nvSpPr>
              <p:spPr>
                <a:xfrm>
                  <a:off x="275432" y="5832923"/>
                  <a:ext cx="11353802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The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zh-CN" altLang="en-US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and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r>
                    <a:rPr lang="en-US" altLang="zh-CN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en-US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dirty="0"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Times New Roman" panose="02020603050405020304" pitchFamily="18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is different for generating the two views. denoted by                 and                  respectively </a:t>
                  </a:r>
                  <a:endParaRPr lang="zh-CN" altLang="en-US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4E4B4D2-D247-4823-8C05-8A958554E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32" y="5832923"/>
                  <a:ext cx="11353802" cy="391582"/>
                </a:xfrm>
                <a:prstGeom prst="rect">
                  <a:avLst/>
                </a:prstGeom>
                <a:blipFill>
                  <a:blip r:embed="rId13"/>
                  <a:stretch>
                    <a:fillRect l="-590" t="-10938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5B689D72-1B21-4D5B-A74B-759D3DE6A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25164" y="5923998"/>
              <a:ext cx="885825" cy="247650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686F16B6-A6FC-4897-9C01-3BC17458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64626" y="5893288"/>
              <a:ext cx="838200" cy="276225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B95F171-A206-47F6-99C8-4E49C1300172}"/>
              </a:ext>
            </a:extLst>
          </p:cNvPr>
          <p:cNvGrpSpPr/>
          <p:nvPr/>
        </p:nvGrpSpPr>
        <p:grpSpPr>
          <a:xfrm>
            <a:off x="361075" y="1090252"/>
            <a:ext cx="9744533" cy="677108"/>
            <a:chOff x="-1" y="1311353"/>
            <a:chExt cx="9251920" cy="677108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62496DDF-5C23-4A82-AEC9-C9CB4E8F9EC2}"/>
                </a:ext>
              </a:extLst>
            </p:cNvPr>
            <p:cNvSpPr txBox="1"/>
            <p:nvPr/>
          </p:nvSpPr>
          <p:spPr>
            <a:xfrm>
              <a:off x="-1" y="1311353"/>
              <a:ext cx="820296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Firstly: sampling two stochastic augmentation function(Adaptive Graph Augmentation)  </a:t>
              </a:r>
            </a:p>
            <a:p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D0C548B-2C40-4CA5-9012-C24DFA6E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785069" y="1410400"/>
              <a:ext cx="1466850" cy="228600"/>
            </a:xfrm>
            <a:prstGeom prst="rect">
              <a:avLst/>
            </a:prstGeom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703BE1A-F625-42E2-8FF9-FE9C8F936A18}"/>
              </a:ext>
            </a:extLst>
          </p:cNvPr>
          <p:cNvGrpSpPr/>
          <p:nvPr/>
        </p:nvGrpSpPr>
        <p:grpSpPr>
          <a:xfrm>
            <a:off x="5773537" y="2059726"/>
            <a:ext cx="5779776" cy="1455584"/>
            <a:chOff x="6190902" y="1729590"/>
            <a:chExt cx="5779776" cy="145558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5DECF6CD-10A7-4325-8A74-7C10A4ECA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90902" y="1729590"/>
              <a:ext cx="5779776" cy="1455584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4F3FB00-B98C-4F72-BDBB-6369ADCEB22F}"/>
                </a:ext>
              </a:extLst>
            </p:cNvPr>
            <p:cNvSpPr/>
            <p:nvPr/>
          </p:nvSpPr>
          <p:spPr>
            <a:xfrm>
              <a:off x="7206804" y="1859111"/>
              <a:ext cx="499013" cy="216023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101A60B-FEFB-42C3-8886-4D00E1CBB8D5}"/>
                </a:ext>
              </a:extLst>
            </p:cNvPr>
            <p:cNvSpPr/>
            <p:nvPr/>
          </p:nvSpPr>
          <p:spPr>
            <a:xfrm>
              <a:off x="7270812" y="2760955"/>
              <a:ext cx="266645" cy="3606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87321A2-0F1D-4D98-8D68-899E1AD4AAE0}"/>
                  </a:ext>
                </a:extLst>
              </p14:cNvPr>
              <p14:cNvContentPartPr/>
              <p14:nvPr/>
            </p14:nvContentPartPr>
            <p14:xfrm>
              <a:off x="601920" y="2962080"/>
              <a:ext cx="6846120" cy="1357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87321A2-0F1D-4D98-8D68-899E1AD4AAE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2560" y="2952720"/>
                <a:ext cx="686484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01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188495-13A1-49ED-9AE5-2280AB68D78E}"/>
              </a:ext>
            </a:extLst>
          </p:cNvPr>
          <p:cNvSpPr txBox="1"/>
          <p:nvPr/>
        </p:nvSpPr>
        <p:spPr>
          <a:xfrm>
            <a:off x="159798" y="729316"/>
            <a:ext cx="61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GCA: </a:t>
            </a:r>
            <a:endParaRPr kumimoji="1" lang="zh-CN" altLang="en-US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F0C2945-049B-4311-8683-18D85C4DFE19}"/>
              </a:ext>
            </a:extLst>
          </p:cNvPr>
          <p:cNvGrpSpPr/>
          <p:nvPr/>
        </p:nvGrpSpPr>
        <p:grpSpPr>
          <a:xfrm>
            <a:off x="159798" y="1251070"/>
            <a:ext cx="8926279" cy="1261884"/>
            <a:chOff x="-1626773" y="1387824"/>
            <a:chExt cx="8475031" cy="126188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1A85439-23C4-4C5F-AFDF-F17CD93B1EC6}"/>
                </a:ext>
              </a:extLst>
            </p:cNvPr>
            <p:cNvSpPr txBox="1"/>
            <p:nvPr/>
          </p:nvSpPr>
          <p:spPr>
            <a:xfrm>
              <a:off x="-1626773" y="1387824"/>
              <a:ext cx="8202967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Secondly: </a:t>
              </a:r>
            </a:p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Generating two graph views,</a:t>
              </a:r>
            </a:p>
            <a:p>
              <a:r>
                <a:rPr lang="en-US" altLang="zh-CN" sz="1600" dirty="0">
                  <a:solidFill>
                    <a:srgbClr val="000000"/>
                  </a:solidFill>
                  <a:effectLst/>
                  <a:latin typeface="LinLibertineT"/>
                </a:rPr>
                <a:t>     </a:t>
              </a:r>
              <a:r>
                <a: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Denoting node embeddings in the two generated views as                           and                       </a:t>
              </a:r>
            </a:p>
            <a:p>
              <a:endPara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97145900-882C-4BF1-847A-D8001998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9618" y="1749880"/>
              <a:ext cx="3295650" cy="26670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70E49955-FAE8-4D9A-89FA-01490C479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7506" y="2040803"/>
              <a:ext cx="1323975" cy="257175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7D60DEA5-81BD-49CE-9AC4-DCF3DDF20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2383" y="2021752"/>
              <a:ext cx="1285875" cy="295275"/>
            </a:xfrm>
            <a:prstGeom prst="rect">
              <a:avLst/>
            </a:prstGeom>
          </p:spPr>
        </p:pic>
      </p:grpSp>
      <p:pic>
        <p:nvPicPr>
          <p:cNvPr id="56" name="图片 55">
            <a:extLst>
              <a:ext uri="{FF2B5EF4-FFF2-40B4-BE49-F238E27FC236}">
                <a16:creationId xmlns:a16="http://schemas.microsoft.com/office/drawing/2014/main" id="{905C36BF-3FE8-48A0-8B7C-89FE48B15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604" y="2973666"/>
            <a:ext cx="10142236" cy="2742761"/>
          </a:xfrm>
          <a:prstGeom prst="rect">
            <a:avLst/>
          </a:prstGeom>
        </p:spPr>
      </p:pic>
      <p:sp>
        <p:nvSpPr>
          <p:cNvPr id="57" name="矩形 56">
            <a:extLst>
              <a:ext uri="{FF2B5EF4-FFF2-40B4-BE49-F238E27FC236}">
                <a16:creationId xmlns:a16="http://schemas.microsoft.com/office/drawing/2014/main" id="{78BF972C-6CD2-4F4B-BE83-3A8454FAA281}"/>
              </a:ext>
            </a:extLst>
          </p:cNvPr>
          <p:cNvSpPr/>
          <p:nvPr/>
        </p:nvSpPr>
        <p:spPr>
          <a:xfrm>
            <a:off x="3083227" y="3126218"/>
            <a:ext cx="4152533" cy="25902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2792035-E378-4D55-9B7E-475CEA5BACA2}"/>
              </a:ext>
            </a:extLst>
          </p:cNvPr>
          <p:cNvGrpSpPr/>
          <p:nvPr/>
        </p:nvGrpSpPr>
        <p:grpSpPr>
          <a:xfrm>
            <a:off x="5770486" y="2724984"/>
            <a:ext cx="2797159" cy="369332"/>
            <a:chOff x="5255581" y="2708985"/>
            <a:chExt cx="2797159" cy="36933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6E4324A-09C3-45F0-8E42-F95337741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5815" y="2770235"/>
              <a:ext cx="2066925" cy="20955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BBE6266-8EFC-4A50-8620-FC2A61B4BDAF}"/>
                </a:ext>
              </a:extLst>
            </p:cNvPr>
            <p:cNvSpPr txBox="1"/>
            <p:nvPr/>
          </p:nvSpPr>
          <p:spPr>
            <a:xfrm>
              <a:off x="5255581" y="2708985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GNN</a:t>
              </a:r>
              <a:r>
                <a:rPr lang="zh-CN" altLang="en-US" dirty="0"/>
                <a:t>：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3233F32D-439B-45E1-BEFB-3F019CEDD14C}"/>
                  </a:ext>
                </a:extLst>
              </p14:cNvPr>
              <p14:cNvContentPartPr/>
              <p14:nvPr/>
            </p14:nvContentPartPr>
            <p14:xfrm>
              <a:off x="3551760" y="1880640"/>
              <a:ext cx="2913120" cy="1108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3233F32D-439B-45E1-BEFB-3F019CEDD1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2400" y="1871280"/>
                <a:ext cx="2931840" cy="12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55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188495-13A1-49ED-9AE5-2280AB68D78E}"/>
              </a:ext>
            </a:extLst>
          </p:cNvPr>
          <p:cNvSpPr txBox="1"/>
          <p:nvPr/>
        </p:nvSpPr>
        <p:spPr>
          <a:xfrm>
            <a:off x="159798" y="729316"/>
            <a:ext cx="6143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GCA: </a:t>
            </a:r>
            <a:endParaRPr kumimoji="1" lang="zh-CN" altLang="en-US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1A85439-23C4-4C5F-AFDF-F17CD93B1EC6}"/>
                  </a:ext>
                </a:extLst>
              </p:cNvPr>
              <p:cNvSpPr txBox="1"/>
              <p:nvPr/>
            </p:nvSpPr>
            <p:spPr>
              <a:xfrm>
                <a:off x="159798" y="1022398"/>
                <a:ext cx="8639729" cy="1253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Finally: employ a contrastive objective.</a:t>
                </a:r>
              </a:p>
              <a:p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Positive sample: </a:t>
                </a:r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)   </a:t>
                </a:r>
              </a:p>
              <a:p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Negative sample:{(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),(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| 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𝑗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≠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}</m:t>
                    </m:r>
                  </m:oMath>
                </a14:m>
                <a:endParaRPr lang="en-US" altLang="zh-CN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1A85439-23C4-4C5F-AFDF-F17CD93B1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8" y="1022398"/>
                <a:ext cx="8639729" cy="1253420"/>
              </a:xfrm>
              <a:prstGeom prst="rect">
                <a:avLst/>
              </a:prstGeom>
              <a:blipFill>
                <a:blip r:embed="rId5"/>
                <a:stretch>
                  <a:fillRect l="-776" b="-7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55">
            <a:extLst>
              <a:ext uri="{FF2B5EF4-FFF2-40B4-BE49-F238E27FC236}">
                <a16:creationId xmlns:a16="http://schemas.microsoft.com/office/drawing/2014/main" id="{905C36BF-3FE8-48A0-8B7C-89FE48B15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727" y="798679"/>
            <a:ext cx="6439879" cy="174153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4A3634-4783-4F3A-9494-FEC4389586E7}"/>
              </a:ext>
            </a:extLst>
          </p:cNvPr>
          <p:cNvSpPr/>
          <p:nvPr/>
        </p:nvSpPr>
        <p:spPr>
          <a:xfrm>
            <a:off x="9865373" y="878890"/>
            <a:ext cx="2015233" cy="1661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C32788A-B9D8-4DF0-81E3-37671FB87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525" y="3135739"/>
            <a:ext cx="4323648" cy="1468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625512D-8FE5-4C02-AE1F-43DBD2155328}"/>
                  </a:ext>
                </a:extLst>
              </p:cNvPr>
              <p:cNvSpPr txBox="1"/>
              <p:nvPr/>
            </p:nvSpPr>
            <p:spPr>
              <a:xfrm>
                <a:off x="159798" y="2618530"/>
                <a:ext cx="61433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Defining the pairwise objective for each positive pair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as:</a:t>
                </a:r>
                <a:endParaRPr lang="zh-CN" altLang="en-US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625512D-8FE5-4C02-AE1F-43DBD2155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8" y="2618530"/>
                <a:ext cx="6143346" cy="369332"/>
              </a:xfrm>
              <a:prstGeom prst="rect">
                <a:avLst/>
              </a:prstGeom>
              <a:blipFill>
                <a:blip r:embed="rId8"/>
                <a:stretch>
                  <a:fillRect l="-1091" t="-11667" r="-298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79ED2599-3207-4F25-9C34-14A8F038F941}"/>
              </a:ext>
            </a:extLst>
          </p:cNvPr>
          <p:cNvGrpSpPr/>
          <p:nvPr/>
        </p:nvGrpSpPr>
        <p:grpSpPr>
          <a:xfrm>
            <a:off x="716525" y="4604538"/>
            <a:ext cx="6578583" cy="1468798"/>
            <a:chOff x="716525" y="4604538"/>
            <a:chExt cx="6578583" cy="146879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2C19C27-4D20-4A40-A485-38E70259783E}"/>
                </a:ext>
              </a:extLst>
            </p:cNvPr>
            <p:cNvGrpSpPr/>
            <p:nvPr/>
          </p:nvGrpSpPr>
          <p:grpSpPr>
            <a:xfrm>
              <a:off x="716525" y="4604538"/>
              <a:ext cx="6578583" cy="746009"/>
              <a:chOff x="217175" y="2828733"/>
              <a:chExt cx="6578583" cy="746009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0EE3BBCE-1ECF-4D24-8329-3385E1D4D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175" y="2863699"/>
                <a:ext cx="790575" cy="238125"/>
              </a:xfrm>
              <a:prstGeom prst="rect">
                <a:avLst/>
              </a:prstGeom>
            </p:spPr>
          </p:pic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1AF87AFA-E8CA-447A-9937-BD09FB0E4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7568" y="2828733"/>
                <a:ext cx="1047750" cy="2286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EF5BFC6E-F728-491F-921B-96E75E6E1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926" y="3271650"/>
                <a:ext cx="371475" cy="247650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7878EC-AB51-43D3-BF93-AD077FF12033}"/>
                  </a:ext>
                </a:extLst>
              </p:cNvPr>
              <p:cNvSpPr txBox="1"/>
              <p:nvPr/>
            </p:nvSpPr>
            <p:spPr>
              <a:xfrm>
                <a:off x="612462" y="3205410"/>
                <a:ext cx="61832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latin typeface="LinLibertineT"/>
                    <a:ea typeface="等线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en-US" dirty="0">
                    <a:solidFill>
                      <a:srgbClr val="000000"/>
                    </a:solidFill>
                    <a:latin typeface="LinLibertineT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 two-layer perceptron model.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383144F-B762-4777-8FB2-403D2DA8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7276" y="5457339"/>
              <a:ext cx="2506340" cy="61599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6B757EC0-363A-4988-96A4-8746A1534483}"/>
                  </a:ext>
                </a:extLst>
              </p14:cNvPr>
              <p14:cNvContentPartPr/>
              <p14:nvPr/>
            </p14:nvContentPartPr>
            <p14:xfrm>
              <a:off x="2015280" y="1917360"/>
              <a:ext cx="664200" cy="8640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6B757EC0-363A-4988-96A4-8746A153448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05920" y="1908000"/>
                <a:ext cx="68292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671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574</Words>
  <Application>Microsoft Office PowerPoint</Application>
  <PresentationFormat>宽屏</PresentationFormat>
  <Paragraphs>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LinLibertineT</vt:lpstr>
      <vt:lpstr>等线</vt:lpstr>
      <vt:lpstr>等线 Light</vt:lpstr>
      <vt:lpstr>黑体</vt:lpstr>
      <vt:lpstr>arial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79</cp:revision>
  <dcterms:created xsi:type="dcterms:W3CDTF">2020-10-29T08:01:58Z</dcterms:created>
  <dcterms:modified xsi:type="dcterms:W3CDTF">2021-05-18T14:23:33Z</dcterms:modified>
</cp:coreProperties>
</file>